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embeddedFontLst>
    <p:embeddedFont>
      <p:font typeface="Open Sans Light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icBkMYGiGRAwf20OESsAOaJV7v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penSansLight-bold.fntdata"/><Relationship Id="rId14" Type="http://schemas.openxmlformats.org/officeDocument/2006/relationships/font" Target="fonts/OpenSansLight-regular.fntdata"/><Relationship Id="rId17" Type="http://schemas.openxmlformats.org/officeDocument/2006/relationships/font" Target="fonts/OpenSansLight-boldItalic.fntdata"/><Relationship Id="rId16" Type="http://schemas.openxmlformats.org/officeDocument/2006/relationships/font" Target="fonts/OpenSans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 1">
    <p:bg>
      <p:bgPr>
        <a:solidFill>
          <a:srgbClr val="3F636A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/>
          <p:nvPr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rgbClr val="D4E2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7" name="Google Shape;17;p11"/>
          <p:cNvCxnSpPr/>
          <p:nvPr/>
        </p:nvCxnSpPr>
        <p:spPr>
          <a:xfrm>
            <a:off x="896628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F2ECE9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" name="Google Shape;18;p11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D4E2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" name="Google Shape;19;p11"/>
          <p:cNvSpPr txBox="1"/>
          <p:nvPr>
            <p:ph type="title"/>
          </p:nvPr>
        </p:nvSpPr>
        <p:spPr>
          <a:xfrm>
            <a:off x="1317615" y="690511"/>
            <a:ext cx="5185821" cy="525308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Table">
  <p:cSld name="Title Content and Table">
    <p:bg>
      <p:bgPr>
        <a:solidFill>
          <a:srgbClr val="F2ECE9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/>
          <p:nvPr>
            <p:ph type="title"/>
          </p:nvPr>
        </p:nvSpPr>
        <p:spPr>
          <a:xfrm>
            <a:off x="1468814" y="503852"/>
            <a:ext cx="9808773" cy="14275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0"/>
          <p:cNvSpPr txBox="1"/>
          <p:nvPr>
            <p:ph idx="1" type="body"/>
          </p:nvPr>
        </p:nvSpPr>
        <p:spPr>
          <a:xfrm>
            <a:off x="1468814" y="2057400"/>
            <a:ext cx="3091027" cy="3867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0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F4DC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76" name="Google Shape;76;p20"/>
          <p:cNvCxnSpPr/>
          <p:nvPr/>
        </p:nvCxnSpPr>
        <p:spPr>
          <a:xfrm>
            <a:off x="896628" y="0"/>
            <a:ext cx="0" cy="5943600"/>
          </a:xfrm>
          <a:prstGeom prst="straightConnector1">
            <a:avLst/>
          </a:prstGeom>
          <a:noFill/>
          <a:ln cap="flat" cmpd="sng" w="19050">
            <a:solidFill>
              <a:srgbClr val="DF978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2 Content 2">
  <p:cSld name="Title and 2 Content 2">
    <p:bg>
      <p:bgPr>
        <a:solidFill>
          <a:srgbClr val="F2ECE9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F4DC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80" name="Google Shape;80;p21"/>
          <p:cNvCxnSpPr/>
          <p:nvPr/>
        </p:nvCxnSpPr>
        <p:spPr>
          <a:xfrm>
            <a:off x="896628" y="0"/>
            <a:ext cx="0" cy="5943600"/>
          </a:xfrm>
          <a:prstGeom prst="straightConnector1">
            <a:avLst/>
          </a:prstGeom>
          <a:noFill/>
          <a:ln cap="flat" cmpd="sng" w="19050">
            <a:solidFill>
              <a:srgbClr val="DF978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1" name="Google Shape;81;p21"/>
          <p:cNvSpPr txBox="1"/>
          <p:nvPr>
            <p:ph type="title"/>
          </p:nvPr>
        </p:nvSpPr>
        <p:spPr>
          <a:xfrm>
            <a:off x="1468814" y="503852"/>
            <a:ext cx="9808773" cy="14275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1468814" y="2066731"/>
            <a:ext cx="6452876" cy="3867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2" type="body"/>
          </p:nvPr>
        </p:nvSpPr>
        <p:spPr>
          <a:xfrm>
            <a:off x="8169196" y="2066731"/>
            <a:ext cx="3108391" cy="3867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able">
  <p:cSld name="Title and Table">
    <p:bg>
      <p:bgPr>
        <a:solidFill>
          <a:srgbClr val="F2ECE9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F4DC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87" name="Google Shape;87;p22"/>
          <p:cNvCxnSpPr/>
          <p:nvPr/>
        </p:nvCxnSpPr>
        <p:spPr>
          <a:xfrm>
            <a:off x="896628" y="0"/>
            <a:ext cx="0" cy="5943600"/>
          </a:xfrm>
          <a:prstGeom prst="straightConnector1">
            <a:avLst/>
          </a:prstGeom>
          <a:noFill/>
          <a:ln cap="flat" cmpd="sng" w="19050">
            <a:solidFill>
              <a:srgbClr val="DF978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8" name="Google Shape;88;p22"/>
          <p:cNvSpPr txBox="1"/>
          <p:nvPr>
            <p:ph type="title"/>
          </p:nvPr>
        </p:nvSpPr>
        <p:spPr>
          <a:xfrm>
            <a:off x="1468814" y="503852"/>
            <a:ext cx="9808773" cy="14275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1">
  <p:cSld name="Thank you 1">
    <p:bg>
      <p:bgPr>
        <a:solidFill>
          <a:srgbClr val="3F636A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/>
          <p:nvPr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rgbClr val="D4E2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92" name="Google Shape;92;p23"/>
          <p:cNvCxnSpPr/>
          <p:nvPr/>
        </p:nvCxnSpPr>
        <p:spPr>
          <a:xfrm>
            <a:off x="896628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F2ECE9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3" name="Google Shape;93;p23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D4E2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94" name="Google Shape;94;p23"/>
          <p:cNvSpPr txBox="1"/>
          <p:nvPr>
            <p:ph type="title"/>
          </p:nvPr>
        </p:nvSpPr>
        <p:spPr>
          <a:xfrm>
            <a:off x="1317614" y="690511"/>
            <a:ext cx="4964671" cy="525308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6282286" y="690465"/>
            <a:ext cx="4784372" cy="52530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">
  <p:cSld name="Title and Content ">
    <p:bg>
      <p:bgPr>
        <a:solidFill>
          <a:srgbClr val="E9F0F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2"/>
          <p:cNvSpPr txBox="1"/>
          <p:nvPr>
            <p:ph type="title"/>
          </p:nvPr>
        </p:nvSpPr>
        <p:spPr>
          <a:xfrm>
            <a:off x="1468815" y="503852"/>
            <a:ext cx="9150675" cy="14275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2"/>
          <p:cNvSpPr txBox="1"/>
          <p:nvPr>
            <p:ph idx="1" type="body"/>
          </p:nvPr>
        </p:nvSpPr>
        <p:spPr>
          <a:xfrm>
            <a:off x="1450153" y="2108722"/>
            <a:ext cx="8552264" cy="4119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23" name="Google Shape;23;p12"/>
          <p:cNvCxnSpPr/>
          <p:nvPr/>
        </p:nvCxnSpPr>
        <p:spPr>
          <a:xfrm>
            <a:off x="896628" y="0"/>
            <a:ext cx="0" cy="5943600"/>
          </a:xfrm>
          <a:prstGeom prst="straightConnector1">
            <a:avLst/>
          </a:prstGeom>
          <a:noFill/>
          <a:ln cap="flat" cmpd="sng" w="19050">
            <a:solidFill>
              <a:srgbClr val="3F636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" name="Google Shape;24;p12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D4E2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5" name="Google Shape;25;p12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1">
  <p:cSld name="Agenda 1">
    <p:bg>
      <p:bgPr>
        <a:solidFill>
          <a:srgbClr val="E9F0F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3"/>
          <p:cNvSpPr txBox="1"/>
          <p:nvPr>
            <p:ph type="title"/>
          </p:nvPr>
        </p:nvSpPr>
        <p:spPr>
          <a:xfrm>
            <a:off x="1455583" y="737115"/>
            <a:ext cx="4640418" cy="5407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" type="body"/>
          </p:nvPr>
        </p:nvSpPr>
        <p:spPr>
          <a:xfrm>
            <a:off x="6388461" y="737115"/>
            <a:ext cx="4449712" cy="5407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29" name="Google Shape;29;p13"/>
          <p:cNvCxnSpPr/>
          <p:nvPr/>
        </p:nvCxnSpPr>
        <p:spPr>
          <a:xfrm>
            <a:off x="896628" y="0"/>
            <a:ext cx="0" cy="5943600"/>
          </a:xfrm>
          <a:prstGeom prst="straightConnector1">
            <a:avLst/>
          </a:prstGeom>
          <a:noFill/>
          <a:ln cap="flat" cmpd="sng" w="19050">
            <a:solidFill>
              <a:srgbClr val="3F636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0" name="Google Shape;30;p13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D4E2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1" name="Google Shape;31;p13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icture">
  <p:cSld name="Title and Picture">
    <p:bg>
      <p:bgPr>
        <a:solidFill>
          <a:srgbClr val="E9F0F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 txBox="1"/>
          <p:nvPr>
            <p:ph type="title"/>
          </p:nvPr>
        </p:nvSpPr>
        <p:spPr>
          <a:xfrm>
            <a:off x="1353827" y="1278294"/>
            <a:ext cx="5000318" cy="49041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/>
          <p:nvPr>
            <p:ph idx="2" type="pic"/>
          </p:nvPr>
        </p:nvSpPr>
        <p:spPr>
          <a:xfrm>
            <a:off x="6642169" y="-1"/>
            <a:ext cx="4635426" cy="6857999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14"/>
          <p:cNvSpPr/>
          <p:nvPr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rgbClr val="D4E2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6" name="Google Shape;36;p14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D4E2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37" name="Google Shape;37;p14"/>
          <p:cNvCxnSpPr/>
          <p:nvPr/>
        </p:nvCxnSpPr>
        <p:spPr>
          <a:xfrm>
            <a:off x="896628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3F636A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Title and Subtitle">
    <p:bg>
      <p:bgPr>
        <a:solidFill>
          <a:srgbClr val="E9F0F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 txBox="1"/>
          <p:nvPr>
            <p:ph type="title"/>
          </p:nvPr>
        </p:nvSpPr>
        <p:spPr>
          <a:xfrm>
            <a:off x="1353827" y="3508311"/>
            <a:ext cx="9923770" cy="1438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5"/>
          <p:cNvSpPr/>
          <p:nvPr>
            <p:ph idx="2" type="pic"/>
          </p:nvPr>
        </p:nvSpPr>
        <p:spPr>
          <a:xfrm>
            <a:off x="915600" y="0"/>
            <a:ext cx="10361995" cy="3429000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15"/>
          <p:cNvSpPr/>
          <p:nvPr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rgbClr val="D4E2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2" name="Google Shape;42;p15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D4E2E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43" name="Google Shape;43;p15"/>
          <p:cNvCxnSpPr/>
          <p:nvPr/>
        </p:nvCxnSpPr>
        <p:spPr>
          <a:xfrm>
            <a:off x="896628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rgbClr val="3F636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4" name="Google Shape;44;p15"/>
          <p:cNvSpPr txBox="1"/>
          <p:nvPr>
            <p:ph idx="1" type="body"/>
          </p:nvPr>
        </p:nvSpPr>
        <p:spPr>
          <a:xfrm>
            <a:off x="1353828" y="5228488"/>
            <a:ext cx="9923770" cy="13682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Section Title">
    <p:bg>
      <p:bgPr>
        <a:solidFill>
          <a:schemeClr val="accent6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/>
          <p:nvPr>
            <p:ph type="title"/>
          </p:nvPr>
        </p:nvSpPr>
        <p:spPr>
          <a:xfrm>
            <a:off x="1038031" y="1068169"/>
            <a:ext cx="10115939" cy="268154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/>
          <p:nvPr/>
        </p:nvSpPr>
        <p:spPr>
          <a:xfrm>
            <a:off x="914400" y="914400"/>
            <a:ext cx="10363200" cy="50292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8" name="Google Shape;48;p16"/>
          <p:cNvSpPr/>
          <p:nvPr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rgbClr val="F4DC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49" name="Google Shape;49;p16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F4DC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50" name="Google Shape;50;p16"/>
          <p:cNvSpPr txBox="1"/>
          <p:nvPr>
            <p:ph idx="1" type="body"/>
          </p:nvPr>
        </p:nvSpPr>
        <p:spPr>
          <a:xfrm>
            <a:off x="1038031" y="4027047"/>
            <a:ext cx="10115939" cy="17627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2 Content ">
  <p:cSld name="Title and 2 Content ">
    <p:bg>
      <p:bgPr>
        <a:solidFill>
          <a:srgbClr val="F2ECE9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7"/>
          <p:cNvSpPr txBox="1"/>
          <p:nvPr>
            <p:ph type="title"/>
          </p:nvPr>
        </p:nvSpPr>
        <p:spPr>
          <a:xfrm>
            <a:off x="1468814" y="503852"/>
            <a:ext cx="9808773" cy="14275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" type="body"/>
          </p:nvPr>
        </p:nvSpPr>
        <p:spPr>
          <a:xfrm>
            <a:off x="1468814" y="2057401"/>
            <a:ext cx="4627186" cy="4119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17"/>
          <p:cNvSpPr txBox="1"/>
          <p:nvPr>
            <p:ph idx="2" type="body"/>
          </p:nvPr>
        </p:nvSpPr>
        <p:spPr>
          <a:xfrm>
            <a:off x="6668185" y="2057401"/>
            <a:ext cx="4609399" cy="4119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17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F4DC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56" name="Google Shape;56;p17"/>
          <p:cNvCxnSpPr/>
          <p:nvPr/>
        </p:nvCxnSpPr>
        <p:spPr>
          <a:xfrm>
            <a:off x="896628" y="0"/>
            <a:ext cx="0" cy="5943600"/>
          </a:xfrm>
          <a:prstGeom prst="straightConnector1">
            <a:avLst/>
          </a:prstGeom>
          <a:noFill/>
          <a:ln cap="flat" cmpd="sng" w="19050">
            <a:solidFill>
              <a:srgbClr val="DF978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7" name="Google Shape;57;p17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2 Content 3">
  <p:cSld name="Title and 2 Content 3">
    <p:bg>
      <p:bgPr>
        <a:solidFill>
          <a:srgbClr val="F2ECE9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 txBox="1"/>
          <p:nvPr>
            <p:ph type="title"/>
          </p:nvPr>
        </p:nvSpPr>
        <p:spPr>
          <a:xfrm>
            <a:off x="1468814" y="503852"/>
            <a:ext cx="9808773" cy="14275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" type="body"/>
          </p:nvPr>
        </p:nvSpPr>
        <p:spPr>
          <a:xfrm>
            <a:off x="1468815" y="2057401"/>
            <a:ext cx="3068678" cy="4119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lphaLcPeriod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arenR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lphaLcParenR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romanLcPeriod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18"/>
          <p:cNvSpPr txBox="1"/>
          <p:nvPr>
            <p:ph idx="2" type="body"/>
          </p:nvPr>
        </p:nvSpPr>
        <p:spPr>
          <a:xfrm>
            <a:off x="5191727" y="2057401"/>
            <a:ext cx="6085857" cy="4119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18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F4DC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63" name="Google Shape;63;p18"/>
          <p:cNvCxnSpPr/>
          <p:nvPr/>
        </p:nvCxnSpPr>
        <p:spPr>
          <a:xfrm>
            <a:off x="896628" y="0"/>
            <a:ext cx="0" cy="5943600"/>
          </a:xfrm>
          <a:prstGeom prst="straightConnector1">
            <a:avLst/>
          </a:prstGeom>
          <a:noFill/>
          <a:ln cap="flat" cmpd="sng" w="19050">
            <a:solidFill>
              <a:srgbClr val="DF978A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4" name="Google Shape;64;p18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icture and Content">
  <p:cSld name="Title Picture and Content">
    <p:bg>
      <p:bgPr>
        <a:solidFill>
          <a:srgbClr val="F2ECE9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/>
          <p:nvPr>
            <p:ph type="title"/>
          </p:nvPr>
        </p:nvSpPr>
        <p:spPr>
          <a:xfrm>
            <a:off x="1468814" y="503852"/>
            <a:ext cx="9808773" cy="14275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/>
          <p:nvPr>
            <p:ph idx="2" type="pic"/>
          </p:nvPr>
        </p:nvSpPr>
        <p:spPr>
          <a:xfrm>
            <a:off x="1503363" y="2061969"/>
            <a:ext cx="4592637" cy="4805362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9"/>
          <p:cNvSpPr txBox="1"/>
          <p:nvPr>
            <p:ph idx="1" type="body"/>
          </p:nvPr>
        </p:nvSpPr>
        <p:spPr>
          <a:xfrm>
            <a:off x="6787262" y="2052736"/>
            <a:ext cx="4490320" cy="4800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0" name="Google Shape;70;p19"/>
          <p:cNvSpPr/>
          <p:nvPr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rgbClr val="F4DCD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71" name="Google Shape;71;p19"/>
          <p:cNvCxnSpPr/>
          <p:nvPr/>
        </p:nvCxnSpPr>
        <p:spPr>
          <a:xfrm>
            <a:off x="896628" y="0"/>
            <a:ext cx="0" cy="5943600"/>
          </a:xfrm>
          <a:prstGeom prst="straightConnector1">
            <a:avLst/>
          </a:prstGeom>
          <a:noFill/>
          <a:ln cap="flat" cmpd="sng" w="19050">
            <a:solidFill>
              <a:srgbClr val="DF978A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2" name="Google Shape;12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757070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757070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ct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ct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ct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ct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ct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ct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ct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ctr">
              <a:spcBef>
                <a:spcPts val="0"/>
              </a:spcBef>
              <a:buNone/>
              <a:defRPr b="1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jetbrains.com/pycharm/" TargetMode="External"/><Relationship Id="rId4" Type="http://schemas.openxmlformats.org/officeDocument/2006/relationships/hyperlink" Target="https://gemini.google.com/" TargetMode="External"/><Relationship Id="rId5" Type="http://schemas.openxmlformats.org/officeDocument/2006/relationships/hyperlink" Target="https://openstax.org/details/books/physic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"/>
          <p:cNvSpPr txBox="1"/>
          <p:nvPr/>
        </p:nvSpPr>
        <p:spPr>
          <a:xfrm>
            <a:off x="73152" y="1160865"/>
            <a:ext cx="12191999" cy="16463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b="0" i="0" lang="en-US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Waves and Music</a:t>
            </a:r>
            <a:endParaRPr/>
          </a:p>
        </p:txBody>
      </p:sp>
      <p:sp>
        <p:nvSpPr>
          <p:cNvPr id="101" name="Google Shape;101;p1"/>
          <p:cNvSpPr txBox="1"/>
          <p:nvPr/>
        </p:nvSpPr>
        <p:spPr>
          <a:xfrm>
            <a:off x="0" y="4050833"/>
            <a:ext cx="12191999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228600" lvl="0" marL="2286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-US" sz="2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Virata Pusuluri, Krishna Pusuluri, Sunitha Basodi </a:t>
            </a:r>
            <a:endParaRPr/>
          </a:p>
          <a:p>
            <a:pPr indent="-228600" lvl="0" marL="2286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Grade 1, Nirmala Vishwa Vidya Peetham (Home School), Dunwoody GA </a:t>
            </a:r>
            <a:endParaRPr/>
          </a:p>
          <a:p>
            <a:pPr indent="-228600" lvl="0" marL="2286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(Dekalb County)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 txBox="1"/>
          <p:nvPr>
            <p:ph type="title"/>
          </p:nvPr>
        </p:nvSpPr>
        <p:spPr>
          <a:xfrm>
            <a:off x="0" y="0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Waves properties and music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 txBox="1"/>
          <p:nvPr>
            <p:ph idx="1" type="body"/>
          </p:nvPr>
        </p:nvSpPr>
        <p:spPr>
          <a:xfrm>
            <a:off x="1029529" y="1188720"/>
            <a:ext cx="5407847" cy="4119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 wave is a disturbance that keeps moving up and down, or left and right in a systematic way, just like when we drop a stone in water. 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We use Python programming to study wave properties like wavelength (λ), frequency (𝛎), amplitude (A), velocity (V) and attenuation factor (f). 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We check how these wave properties control musical sounds on a flute or a piano.</a:t>
            </a:r>
            <a:endParaRPr/>
          </a:p>
          <a:p>
            <a:pPr indent="-101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01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ripples on water&#10;&#10;AI-generated content may be incorrect." id="109" name="Google Shape;10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7360" y="1148088"/>
            <a:ext cx="4561823" cy="4561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/>
          <p:nvPr>
            <p:ph type="title"/>
          </p:nvPr>
        </p:nvSpPr>
        <p:spPr>
          <a:xfrm>
            <a:off x="0" y="-26963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Properties of waves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"/>
          <p:cNvSpPr txBox="1"/>
          <p:nvPr>
            <p:ph idx="1" type="body"/>
          </p:nvPr>
        </p:nvSpPr>
        <p:spPr>
          <a:xfrm>
            <a:off x="1029529" y="1188720"/>
            <a:ext cx="5407847" cy="41194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Amplitude </a:t>
            </a:r>
            <a:r>
              <a:rPr b="1" lang="en-US">
                <a:latin typeface="Arial"/>
                <a:ea typeface="Arial"/>
                <a:cs typeface="Arial"/>
                <a:sym typeface="Arial"/>
              </a:rPr>
              <a:t>(A)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Frequency (𝛎)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Wavelength</a:t>
            </a:r>
            <a:r>
              <a:rPr b="1" lang="en-US">
                <a:latin typeface="Arial"/>
                <a:ea typeface="Arial"/>
                <a:cs typeface="Arial"/>
                <a:sym typeface="Arial"/>
              </a:rPr>
              <a:t> (λ)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Velocity </a:t>
            </a:r>
            <a:r>
              <a:rPr b="1" lang="en-US">
                <a:latin typeface="Arial"/>
                <a:ea typeface="Arial"/>
                <a:cs typeface="Arial"/>
                <a:sym typeface="Arial"/>
              </a:rPr>
              <a:t> (V) 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Attenuation factor </a:t>
            </a:r>
            <a:r>
              <a:rPr b="1" lang="en-US">
                <a:latin typeface="Arial"/>
                <a:ea typeface="Arial"/>
                <a:cs typeface="Arial"/>
                <a:sym typeface="Arial"/>
              </a:rPr>
              <a:t>(f)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01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01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>
            <p:ph type="title"/>
          </p:nvPr>
        </p:nvSpPr>
        <p:spPr>
          <a:xfrm>
            <a:off x="0" y="0"/>
            <a:ext cx="121889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Changing wave properties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4"/>
          <p:cNvSpPr txBox="1"/>
          <p:nvPr>
            <p:ph idx="1" type="body"/>
          </p:nvPr>
        </p:nvSpPr>
        <p:spPr>
          <a:xfrm>
            <a:off x="1033272" y="914400"/>
            <a:ext cx="10265844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We observe the following when we change the wave properties λ/𝛎, A, and f while keeping V fixed.</a:t>
            </a:r>
            <a:endParaRPr/>
          </a:p>
          <a:p>
            <a:pPr indent="-101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101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screenshot of a computer screen with Ice hockey rink in the background" id="124" name="Google Shape;12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1119" y="1547579"/>
            <a:ext cx="10265844" cy="518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/>
          <p:nvPr>
            <p:ph type="title"/>
          </p:nvPr>
        </p:nvSpPr>
        <p:spPr>
          <a:xfrm>
            <a:off x="0" y="0"/>
            <a:ext cx="121889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/>
              <a:t>Wave properties in musicsal instruments</a:t>
            </a:r>
            <a:endParaRPr/>
          </a:p>
        </p:txBody>
      </p:sp>
      <p:sp>
        <p:nvSpPr>
          <p:cNvPr descr="save as&#10;" id="131" name="Google Shape;131;p5"/>
          <p:cNvSpPr txBox="1"/>
          <p:nvPr>
            <p:ph idx="1" type="body"/>
          </p:nvPr>
        </p:nvSpPr>
        <p:spPr>
          <a:xfrm>
            <a:off x="1033272" y="914399"/>
            <a:ext cx="10265844" cy="1253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/>
              <a:t>On a flute/piano, wave property λ decreases and 𝛎 increases as we move from the note C3 to a higher note F#3. ‘</a:t>
            </a:r>
            <a:r>
              <a:rPr b="1" lang="en-US"/>
              <a:t>A’</a:t>
            </a:r>
            <a:r>
              <a:rPr lang="en-US"/>
              <a:t> controls volume, ‘</a:t>
            </a:r>
            <a:r>
              <a:rPr b="1" lang="en-US"/>
              <a:t>V</a:t>
            </a:r>
            <a:r>
              <a:rPr lang="en-US"/>
              <a:t>’ doesn’t change for sound in air, ‘</a:t>
            </a:r>
            <a:r>
              <a:rPr b="1" lang="en-US"/>
              <a:t>f</a:t>
            </a:r>
            <a:r>
              <a:rPr lang="en-US"/>
              <a:t>’ is higher for piano than harmonium. </a:t>
            </a:r>
            <a:endParaRPr/>
          </a:p>
          <a:p>
            <a:pPr indent="-101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32" name="Google Shape;132;p5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close up of a flute&#10;&#10;AI-generated content may be incorrect." id="133" name="Google Shape;13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6627" y="2334323"/>
            <a:ext cx="5682340" cy="313437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piano&#10;&#10;AI-generated content may be incorrect." id="134" name="Google Shape;13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94748" y="2305881"/>
            <a:ext cx="5594204" cy="3191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 txBox="1"/>
          <p:nvPr>
            <p:ph type="title"/>
          </p:nvPr>
        </p:nvSpPr>
        <p:spPr>
          <a:xfrm>
            <a:off x="0" y="0"/>
            <a:ext cx="121889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/>
              <a:t>Methods</a:t>
            </a:r>
            <a:endParaRPr/>
          </a:p>
        </p:txBody>
      </p:sp>
      <p:sp>
        <p:nvSpPr>
          <p:cNvPr id="140" name="Google Shape;140;p6"/>
          <p:cNvSpPr txBox="1"/>
          <p:nvPr>
            <p:ph idx="1" type="body"/>
          </p:nvPr>
        </p:nvSpPr>
        <p:spPr>
          <a:xfrm>
            <a:off x="1033272" y="914399"/>
            <a:ext cx="10265844" cy="11123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/>
              <a:t>We used Python libraries and Google Gemini AI to create functions to plot waves and play Indian Carnatic music songs based on musical notes. </a:t>
            </a:r>
            <a:endParaRPr/>
          </a:p>
          <a:p>
            <a:pPr indent="-101600" lvl="0" marL="228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41" name="Google Shape;141;p6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p6"/>
          <p:cNvSpPr txBox="1"/>
          <p:nvPr/>
        </p:nvSpPr>
        <p:spPr>
          <a:xfrm>
            <a:off x="1462734" y="1828800"/>
            <a:ext cx="10265845" cy="1329275"/>
          </a:xfrm>
          <a:prstGeom prst="rect">
            <a:avLst/>
          </a:prstGeom>
          <a:noFill/>
          <a:ln cap="flat" cmpd="sng" w="63500">
            <a:solidFill>
              <a:srgbClr val="F5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 u="none" cap="none" strike="noStrike">
                <a:solidFill>
                  <a:srgbClr val="4B7680"/>
                </a:solidFill>
                <a:latin typeface="Arial"/>
                <a:ea typeface="Arial"/>
                <a:cs typeface="Arial"/>
                <a:sym typeface="Arial"/>
              </a:rPr>
              <a:t>def create2D1DWaves( wavePropertiesAsParameters )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i="1" lang="en-US" sz="2000" u="none" cap="none" strike="noStrike">
                <a:solidFill>
                  <a:srgbClr val="4B7680"/>
                </a:solidFill>
                <a:latin typeface="Arial"/>
                <a:ea typeface="Arial"/>
                <a:cs typeface="Arial"/>
                <a:sym typeface="Arial"/>
              </a:rPr>
              <a:t>	…</a:t>
            </a:r>
            <a:endParaRPr b="1" i="1" sz="2000" u="none" cap="none" strike="noStrike">
              <a:solidFill>
                <a:srgbClr val="4B768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i="1" lang="en-US" sz="2000" u="none" cap="none" strike="noStrike">
                <a:solidFill>
                  <a:srgbClr val="4B7680"/>
                </a:solidFill>
                <a:latin typeface="Arial"/>
                <a:ea typeface="Arial"/>
                <a:cs typeface="Arial"/>
                <a:sym typeface="Arial"/>
              </a:rPr>
              <a:t>return</a:t>
            </a:r>
            <a:r>
              <a:rPr b="0" i="1" lang="en-US" sz="2000" u="none" cap="none" strike="noStrike">
                <a:solidFill>
                  <a:srgbClr val="4B768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43" name="Google Shape;143;p6"/>
          <p:cNvSpPr txBox="1"/>
          <p:nvPr/>
        </p:nvSpPr>
        <p:spPr>
          <a:xfrm>
            <a:off x="1462734" y="3948546"/>
            <a:ext cx="10265845" cy="1329275"/>
          </a:xfrm>
          <a:prstGeom prst="rect">
            <a:avLst/>
          </a:prstGeom>
          <a:noFill/>
          <a:ln cap="flat" cmpd="sng" w="63500">
            <a:solidFill>
              <a:srgbClr val="F5F4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 u="none" cap="none" strike="noStrike">
                <a:solidFill>
                  <a:srgbClr val="4B7680"/>
                </a:solidFill>
                <a:latin typeface="Arial"/>
                <a:ea typeface="Arial"/>
                <a:cs typeface="Arial"/>
                <a:sym typeface="Arial"/>
              </a:rPr>
              <a:t>def playMusicFromNotes(musicalNotesAsParameters )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i="1" lang="en-US" sz="2000" u="none" cap="none" strike="noStrike">
                <a:solidFill>
                  <a:srgbClr val="4B7680"/>
                </a:solidFill>
                <a:latin typeface="Arial"/>
                <a:ea typeface="Arial"/>
                <a:cs typeface="Arial"/>
                <a:sym typeface="Arial"/>
              </a:rPr>
              <a:t>	…</a:t>
            </a:r>
            <a:endParaRPr b="1" i="1" sz="2000" u="none" cap="none" strike="noStrike">
              <a:solidFill>
                <a:srgbClr val="4B768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i="1" lang="en-US" sz="2000" u="none" cap="none" strike="noStrike">
                <a:solidFill>
                  <a:srgbClr val="4B7680"/>
                </a:solidFill>
                <a:latin typeface="Arial"/>
                <a:ea typeface="Arial"/>
                <a:cs typeface="Arial"/>
                <a:sym typeface="Arial"/>
              </a:rPr>
              <a:t>return</a:t>
            </a:r>
            <a:r>
              <a:rPr b="0" i="1" lang="en-US" sz="2000" u="none" cap="none" strike="noStrike">
                <a:solidFill>
                  <a:srgbClr val="4B768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"/>
          <p:cNvSpPr txBox="1"/>
          <p:nvPr>
            <p:ph type="title"/>
          </p:nvPr>
        </p:nvSpPr>
        <p:spPr>
          <a:xfrm>
            <a:off x="0" y="0"/>
            <a:ext cx="121889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/>
              <a:t>Scientific Method</a:t>
            </a:r>
            <a:endParaRPr/>
          </a:p>
        </p:txBody>
      </p:sp>
      <p:sp>
        <p:nvSpPr>
          <p:cNvPr id="149" name="Google Shape;149;p7"/>
          <p:cNvSpPr txBox="1"/>
          <p:nvPr>
            <p:ph idx="1" type="body"/>
          </p:nvPr>
        </p:nvSpPr>
        <p:spPr>
          <a:xfrm>
            <a:off x="1033272" y="914399"/>
            <a:ext cx="10265844" cy="42703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2500" lnSpcReduction="10000"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Question?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  <a:p>
            <a:pPr indent="-228600" lvl="2" marL="9144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Wave properties and musical sounds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Experiment and Data Collection?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/>
          </a:p>
          <a:p>
            <a:pPr indent="-228600" lvl="2" marL="9144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Modeling with python </a:t>
            </a:r>
            <a:endParaRPr/>
          </a:p>
          <a:p>
            <a:pPr indent="-228600" lvl="0" marL="2286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Hypothesis?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228600" lvl="2" marL="11430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Changing wave properties (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λ</a:t>
            </a:r>
            <a:r>
              <a:rPr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, 𝛎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, f </a:t>
            </a:r>
            <a:r>
              <a:rPr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A)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change musical sounds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Testing? </a:t>
            </a:r>
            <a:endParaRPr/>
          </a:p>
          <a:p>
            <a:pPr indent="-228600" lvl="2" marL="9144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Flute, piano, python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Conclusion?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228600" lvl="2" marL="9144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𝛎/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λ 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change musical notes, 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changes volume, 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f 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is higher for piano and lower for harmonium</a:t>
            </a:r>
            <a:endParaRPr/>
          </a:p>
        </p:txBody>
      </p:sp>
      <p:sp>
        <p:nvSpPr>
          <p:cNvPr id="150" name="Google Shape;150;p7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>
            <p:ph type="title"/>
          </p:nvPr>
        </p:nvSpPr>
        <p:spPr>
          <a:xfrm>
            <a:off x="0" y="0"/>
            <a:ext cx="121889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156" name="Google Shape;156;p8"/>
          <p:cNvSpPr txBox="1"/>
          <p:nvPr>
            <p:ph idx="1" type="body"/>
          </p:nvPr>
        </p:nvSpPr>
        <p:spPr>
          <a:xfrm>
            <a:off x="1033272" y="914399"/>
            <a:ext cx="10265844" cy="42703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2500" lnSpcReduction="10000"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Question?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  <a:p>
            <a:pPr indent="-228600" lvl="2" marL="9144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Wave properties and musical sounds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Experiment and Data Collection?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/>
          </a:p>
          <a:p>
            <a:pPr indent="-228600" lvl="2" marL="9144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Modeling with python </a:t>
            </a:r>
            <a:endParaRPr/>
          </a:p>
          <a:p>
            <a:pPr indent="-228600" lvl="0" marL="2286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Hypothesis?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228600" lvl="2" marL="11430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Changing wave properties (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λ</a:t>
            </a:r>
            <a:r>
              <a:rPr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, 𝛎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, f </a:t>
            </a:r>
            <a:r>
              <a:rPr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A)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change musical sounds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Testing? </a:t>
            </a:r>
            <a:endParaRPr/>
          </a:p>
          <a:p>
            <a:pPr indent="-228600" lvl="2" marL="9144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Flute, piano, python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Conclusion?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-228600" lvl="2" marL="9144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51A1A"/>
              </a:buClr>
              <a:buSzPct val="100000"/>
              <a:buChar char="•"/>
            </a:pPr>
            <a:r>
              <a:rPr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𝛎/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λ 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change musical notes, 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 changes volume, </a:t>
            </a:r>
            <a:r>
              <a:rPr b="1" i="1"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f </a:t>
            </a:r>
            <a:r>
              <a:rPr lang="en-US">
                <a:solidFill>
                  <a:srgbClr val="151A1A"/>
                </a:solidFill>
                <a:latin typeface="Arial"/>
                <a:ea typeface="Arial"/>
                <a:cs typeface="Arial"/>
                <a:sym typeface="Arial"/>
              </a:rPr>
              <a:t>is higher for piano and lower for harmonium</a:t>
            </a:r>
            <a:endParaRPr/>
          </a:p>
        </p:txBody>
      </p:sp>
      <p:sp>
        <p:nvSpPr>
          <p:cNvPr id="157" name="Google Shape;157;p8"/>
          <p:cNvSpPr txBox="1"/>
          <p:nvPr>
            <p:ph idx="12" type="sldNum"/>
          </p:nvPr>
        </p:nvSpPr>
        <p:spPr>
          <a:xfrm>
            <a:off x="412136" y="5943601"/>
            <a:ext cx="968983" cy="651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"/>
          <p:cNvSpPr txBox="1"/>
          <p:nvPr>
            <p:ph idx="1" type="body"/>
          </p:nvPr>
        </p:nvSpPr>
        <p:spPr>
          <a:xfrm>
            <a:off x="3270956" y="725453"/>
            <a:ext cx="6806700" cy="540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PyCharm 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https://www.jetbrains.com/pycharm/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Google Gemini AI  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https://gemini.google.com/</a:t>
            </a:r>
            <a:r>
              <a:rPr lang="en-US"/>
              <a:t>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OpenStax Physics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https://openstax.org/details/books/physics</a:t>
            </a:r>
            <a:r>
              <a:rPr lang="en-US"/>
              <a:t> </a:t>
            </a:r>
            <a:endParaRPr/>
          </a:p>
        </p:txBody>
      </p:sp>
      <p:sp>
        <p:nvSpPr>
          <p:cNvPr id="163" name="Google Shape;163;p9"/>
          <p:cNvSpPr txBox="1"/>
          <p:nvPr/>
        </p:nvSpPr>
        <p:spPr>
          <a:xfrm>
            <a:off x="3774049" y="725457"/>
            <a:ext cx="58005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Custom 2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8696B"/>
      </a:accent1>
      <a:accent2>
        <a:srgbClr val="95B8BF"/>
      </a:accent2>
      <a:accent3>
        <a:srgbClr val="BFD4D9"/>
      </a:accent3>
      <a:accent4>
        <a:srgbClr val="5B4839"/>
      </a:accent4>
      <a:accent5>
        <a:srgbClr val="C3A398"/>
      </a:accent5>
      <a:accent6>
        <a:srgbClr val="CA553E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2025-11-03T17:27:39Z</dcterms:created>
  <dc:creator>Sunitha Basodi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